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368" r:id="rId4"/>
    <p:sldId id="391" r:id="rId5"/>
    <p:sldId id="392" r:id="rId6"/>
    <p:sldId id="371" r:id="rId7"/>
    <p:sldId id="382" r:id="rId8"/>
    <p:sldId id="367" r:id="rId9"/>
    <p:sldId id="327" r:id="rId10"/>
    <p:sldId id="351" r:id="rId11"/>
    <p:sldId id="289" r:id="rId12"/>
    <p:sldId id="353" r:id="rId13"/>
    <p:sldId id="383" r:id="rId14"/>
    <p:sldId id="364" r:id="rId15"/>
    <p:sldId id="336" r:id="rId16"/>
    <p:sldId id="385" r:id="rId17"/>
    <p:sldId id="388" r:id="rId18"/>
    <p:sldId id="389" r:id="rId19"/>
    <p:sldId id="286" r:id="rId20"/>
    <p:sldId id="337" r:id="rId21"/>
    <p:sldId id="384" r:id="rId22"/>
    <p:sldId id="390" r:id="rId23"/>
    <p:sldId id="370" r:id="rId24"/>
    <p:sldId id="329" r:id="rId25"/>
    <p:sldId id="374" r:id="rId26"/>
    <p:sldId id="375" r:id="rId27"/>
    <p:sldId id="377" r:id="rId28"/>
    <p:sldId id="376" r:id="rId29"/>
    <p:sldId id="372" r:id="rId30"/>
    <p:sldId id="378" r:id="rId31"/>
    <p:sldId id="380" r:id="rId32"/>
    <p:sldId id="381" r:id="rId33"/>
    <p:sldId id="3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292914-5EC6-4B80-BFD2-FDB0600DDEEC}" v="38" dt="2023-10-24T23:32:39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87" autoAdjust="0"/>
    <p:restoredTop sz="89204" autoAdjust="0"/>
  </p:normalViewPr>
  <p:slideViewPr>
    <p:cSldViewPr snapToGrid="0">
      <p:cViewPr varScale="1">
        <p:scale>
          <a:sx n="99" d="100"/>
          <a:sy n="99" d="100"/>
        </p:scale>
        <p:origin x="102" y="648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Mushumanski" userId="ba0e68d5-6717-4e26-89f0-25a84dc25a39" providerId="ADAL" clId="{B5292914-5EC6-4B80-BFD2-FDB0600DDEEC}"/>
    <pc:docChg chg="modSld">
      <pc:chgData name="Chris Mushumanski" userId="ba0e68d5-6717-4e26-89f0-25a84dc25a39" providerId="ADAL" clId="{B5292914-5EC6-4B80-BFD2-FDB0600DDEEC}" dt="2023-10-24T23:32:39.243" v="37"/>
      <pc:docMkLst>
        <pc:docMk/>
      </pc:docMkLst>
      <pc:sldChg chg="modAnim">
        <pc:chgData name="Chris Mushumanski" userId="ba0e68d5-6717-4e26-89f0-25a84dc25a39" providerId="ADAL" clId="{B5292914-5EC6-4B80-BFD2-FDB0600DDEEC}" dt="2023-10-24T23:18:05.514" v="12"/>
        <pc:sldMkLst>
          <pc:docMk/>
          <pc:sldMk cId="15249881" sldId="286"/>
        </pc:sldMkLst>
      </pc:sldChg>
      <pc:sldChg chg="modAnim">
        <pc:chgData name="Chris Mushumanski" userId="ba0e68d5-6717-4e26-89f0-25a84dc25a39" providerId="ADAL" clId="{B5292914-5EC6-4B80-BFD2-FDB0600DDEEC}" dt="2023-10-24T23:18:34.713" v="15"/>
        <pc:sldMkLst>
          <pc:docMk/>
          <pc:sldMk cId="0" sldId="329"/>
        </pc:sldMkLst>
      </pc:sldChg>
      <pc:sldChg chg="modAnim">
        <pc:chgData name="Chris Mushumanski" userId="ba0e68d5-6717-4e26-89f0-25a84dc25a39" providerId="ADAL" clId="{B5292914-5EC6-4B80-BFD2-FDB0600DDEEC}" dt="2023-10-24T23:17:45.017" v="10"/>
        <pc:sldMkLst>
          <pc:docMk/>
          <pc:sldMk cId="4036721427" sldId="336"/>
        </pc:sldMkLst>
      </pc:sldChg>
      <pc:sldChg chg="modAnim">
        <pc:chgData name="Chris Mushumanski" userId="ba0e68d5-6717-4e26-89f0-25a84dc25a39" providerId="ADAL" clId="{B5292914-5EC6-4B80-BFD2-FDB0600DDEEC}" dt="2023-10-24T23:31:14.004" v="22"/>
        <pc:sldMkLst>
          <pc:docMk/>
          <pc:sldMk cId="3298225412" sldId="351"/>
        </pc:sldMkLst>
      </pc:sldChg>
      <pc:sldChg chg="modAnim">
        <pc:chgData name="Chris Mushumanski" userId="ba0e68d5-6717-4e26-89f0-25a84dc25a39" providerId="ADAL" clId="{B5292914-5EC6-4B80-BFD2-FDB0600DDEEC}" dt="2023-10-24T23:31:05.850" v="21"/>
        <pc:sldMkLst>
          <pc:docMk/>
          <pc:sldMk cId="2942432620" sldId="353"/>
        </pc:sldMkLst>
      </pc:sldChg>
      <pc:sldChg chg="modAnim">
        <pc:chgData name="Chris Mushumanski" userId="ba0e68d5-6717-4e26-89f0-25a84dc25a39" providerId="ADAL" clId="{B5292914-5EC6-4B80-BFD2-FDB0600DDEEC}" dt="2023-10-24T23:17:42.350" v="9"/>
        <pc:sldMkLst>
          <pc:docMk/>
          <pc:sldMk cId="1350942276" sldId="364"/>
        </pc:sldMkLst>
      </pc:sldChg>
      <pc:sldChg chg="modAnim">
        <pc:chgData name="Chris Mushumanski" userId="ba0e68d5-6717-4e26-89f0-25a84dc25a39" providerId="ADAL" clId="{B5292914-5EC6-4B80-BFD2-FDB0600DDEEC}" dt="2023-10-24T23:32:00.279" v="34"/>
        <pc:sldMkLst>
          <pc:docMk/>
          <pc:sldMk cId="2791945237" sldId="367"/>
        </pc:sldMkLst>
      </pc:sldChg>
      <pc:sldChg chg="modAnim">
        <pc:chgData name="Chris Mushumanski" userId="ba0e68d5-6717-4e26-89f0-25a84dc25a39" providerId="ADAL" clId="{B5292914-5EC6-4B80-BFD2-FDB0600DDEEC}" dt="2023-10-24T23:32:39.243" v="37"/>
        <pc:sldMkLst>
          <pc:docMk/>
          <pc:sldMk cId="1798672419" sldId="371"/>
        </pc:sldMkLst>
      </pc:sldChg>
      <pc:sldChg chg="modAnim">
        <pc:chgData name="Chris Mushumanski" userId="ba0e68d5-6717-4e26-89f0-25a84dc25a39" providerId="ADAL" clId="{B5292914-5EC6-4B80-BFD2-FDB0600DDEEC}" dt="2023-10-24T23:18:51.228" v="16"/>
        <pc:sldMkLst>
          <pc:docMk/>
          <pc:sldMk cId="2703165497" sldId="372"/>
        </pc:sldMkLst>
      </pc:sldChg>
      <pc:sldChg chg="modAnim">
        <pc:chgData name="Chris Mushumanski" userId="ba0e68d5-6717-4e26-89f0-25a84dc25a39" providerId="ADAL" clId="{B5292914-5EC6-4B80-BFD2-FDB0600DDEEC}" dt="2023-10-24T23:18:56.815" v="18"/>
        <pc:sldMkLst>
          <pc:docMk/>
          <pc:sldMk cId="2611749498" sldId="378"/>
        </pc:sldMkLst>
      </pc:sldChg>
      <pc:sldChg chg="modAnim">
        <pc:chgData name="Chris Mushumanski" userId="ba0e68d5-6717-4e26-89f0-25a84dc25a39" providerId="ADAL" clId="{B5292914-5EC6-4B80-BFD2-FDB0600DDEEC}" dt="2023-10-24T23:17:35.612" v="8"/>
        <pc:sldMkLst>
          <pc:docMk/>
          <pc:sldMk cId="3311741241" sldId="383"/>
        </pc:sldMkLst>
      </pc:sldChg>
      <pc:sldChg chg="modAnim">
        <pc:chgData name="Chris Mushumanski" userId="ba0e68d5-6717-4e26-89f0-25a84dc25a39" providerId="ADAL" clId="{B5292914-5EC6-4B80-BFD2-FDB0600DDEEC}" dt="2023-10-24T23:18:19.126" v="13"/>
        <pc:sldMkLst>
          <pc:docMk/>
          <pc:sldMk cId="2989431801" sldId="384"/>
        </pc:sldMkLst>
      </pc:sldChg>
      <pc:sldChg chg="modAnim">
        <pc:chgData name="Chris Mushumanski" userId="ba0e68d5-6717-4e26-89f0-25a84dc25a39" providerId="ADAL" clId="{B5292914-5EC6-4B80-BFD2-FDB0600DDEEC}" dt="2023-10-24T23:17:48.542" v="11"/>
        <pc:sldMkLst>
          <pc:docMk/>
          <pc:sldMk cId="559762367" sldId="385"/>
        </pc:sldMkLst>
      </pc:sldChg>
      <pc:sldChg chg="modAnim">
        <pc:chgData name="Chris Mushumanski" userId="ba0e68d5-6717-4e26-89f0-25a84dc25a39" providerId="ADAL" clId="{B5292914-5EC6-4B80-BFD2-FDB0600DDEEC}" dt="2023-10-24T23:19:03.392" v="19"/>
        <pc:sldMkLst>
          <pc:docMk/>
          <pc:sldMk cId="2417883174" sldId="387"/>
        </pc:sldMkLst>
      </pc:sldChg>
      <pc:sldChg chg="modAnim">
        <pc:chgData name="Chris Mushumanski" userId="ba0e68d5-6717-4e26-89f0-25a84dc25a39" providerId="ADAL" clId="{B5292914-5EC6-4B80-BFD2-FDB0600DDEEC}" dt="2023-10-24T23:18:24.296" v="14"/>
        <pc:sldMkLst>
          <pc:docMk/>
          <pc:sldMk cId="1985240243" sldId="39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4000" dirty="0"/>
              <a:t>CISM team </a:t>
            </a:r>
            <a:r>
              <a:rPr lang="en-US" sz="4000" baseline="0" dirty="0"/>
              <a:t>interventions</a:t>
            </a:r>
            <a:endParaRPr lang="en-US" sz="4000" dirty="0"/>
          </a:p>
        </c:rich>
      </c:tx>
      <c:layout>
        <c:manualLayout>
          <c:xMode val="edge"/>
          <c:yMode val="edge"/>
          <c:x val="0.30410212359818661"/>
          <c:y val="5.85294368398616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interventions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28</c:v>
                </c:pt>
                <c:pt idx="1">
                  <c:v>28</c:v>
                </c:pt>
                <c:pt idx="2">
                  <c:v>32</c:v>
                </c:pt>
                <c:pt idx="3">
                  <c:v>41</c:v>
                </c:pt>
                <c:pt idx="4">
                  <c:v>51</c:v>
                </c:pt>
                <c:pt idx="5">
                  <c:v>54</c:v>
                </c:pt>
                <c:pt idx="6">
                  <c:v>51</c:v>
                </c:pt>
                <c:pt idx="7">
                  <c:v>56</c:v>
                </c:pt>
                <c:pt idx="8">
                  <c:v>54</c:v>
                </c:pt>
                <c:pt idx="9">
                  <c:v>69</c:v>
                </c:pt>
                <c:pt idx="10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F2-4C8E-B9F2-A7BFFF6693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63406264"/>
        <c:axId val="463410152"/>
      </c:barChart>
      <c:catAx>
        <c:axId val="463406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410152"/>
        <c:crosses val="autoZero"/>
        <c:auto val="1"/>
        <c:lblAlgn val="ctr"/>
        <c:lblOffset val="100"/>
        <c:noMultiLvlLbl val="0"/>
      </c:catAx>
      <c:valAx>
        <c:axId val="463410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406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026FA-FBCC-446A-8F46-6D96DBDF76E5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6FC78-BC73-4318-911A-F8F001E95C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2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Introduce selves</a:t>
            </a:r>
          </a:p>
          <a:p>
            <a:r>
              <a:rPr lang="en-CA" dirty="0"/>
              <a:t>Questions for audience</a:t>
            </a:r>
          </a:p>
          <a:p>
            <a:r>
              <a:rPr lang="en-CA" dirty="0"/>
              <a:t>How many of you have an active CISM program for your organization?</a:t>
            </a:r>
          </a:p>
          <a:p>
            <a:r>
              <a:rPr lang="en-CA" dirty="0"/>
              <a:t>How many are trying to create a new program?</a:t>
            </a:r>
          </a:p>
          <a:p>
            <a:r>
              <a:rPr lang="en-CA" dirty="0"/>
              <a:t>How many of you work exclusively with volunteers?  Paid employees?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6FC78-BC73-4318-911A-F8F001E95C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Info on the three presentations – target audiences</a:t>
            </a:r>
          </a:p>
          <a:p>
            <a:r>
              <a:rPr lang="en-CA" dirty="0"/>
              <a:t>Who is in the audience</a:t>
            </a:r>
          </a:p>
          <a:p>
            <a:r>
              <a:rPr lang="en-CA" dirty="0"/>
              <a:t>Need to make it interactive, engaging, movement</a:t>
            </a:r>
          </a:p>
          <a:p>
            <a:endParaRPr lang="en-US" dirty="0"/>
          </a:p>
          <a:p>
            <a:r>
              <a:rPr lang="en-US" dirty="0"/>
              <a:t>Importance</a:t>
            </a:r>
            <a:r>
              <a:rPr lang="en-US" baseline="0" dirty="0"/>
              <a:t> of spouses/partners/significant others</a:t>
            </a:r>
          </a:p>
          <a:p>
            <a:endParaRPr lang="en-US" dirty="0"/>
          </a:p>
          <a:p>
            <a:r>
              <a:rPr lang="en-US" dirty="0"/>
              <a:t>Add piece on the primary value of education as the foundational piece for building resiliency into SAR volunteers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6FC78-BC73-4318-911A-F8F001E95C2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58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Cornerstone of the program</a:t>
            </a:r>
          </a:p>
          <a:p>
            <a:r>
              <a:rPr lang="en-US" dirty="0"/>
              <a:t>Explain who attends these meetings</a:t>
            </a:r>
          </a:p>
          <a:p>
            <a:r>
              <a:rPr lang="en-US" dirty="0"/>
              <a:t>Social</a:t>
            </a:r>
            <a:r>
              <a:rPr lang="en-US" baseline="0" dirty="0"/>
              <a:t> media and BCSARA website viewed by public as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6FC78-BC73-4318-911A-F8F001E95C2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93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FFE8BC-2593-4B05-A319-550D1207BB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783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Generally the number of interventions is higher than the team incidents as one SAR task can generate more than one intervention</a:t>
            </a:r>
          </a:p>
          <a:p>
            <a:r>
              <a:rPr lang="en-US" dirty="0"/>
              <a:t>In the last 4 years the program consistently supports between 400-500 SAR members each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6FC78-BC73-4318-911A-F8F001E95C2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75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6FC78-BC73-4318-911A-F8F001E95C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39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Explain as you go through each point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Stakeholders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BCSARA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EMCR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 SAR groups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3000 SAR volunteers and their support networks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Partner agencies including: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City police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RCMP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Coroner Service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 Ambulance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governments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Fire Chiefs Assoc of BC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 providers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Worksafe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BC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Northern Insurance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FFE8BC-2593-4B05-A319-550D1207BB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969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6FC78-BC73-4318-911A-F8F001E95C2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10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FFE8BC-2593-4B05-A319-550D1207BB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761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FFE8BC-2593-4B05-A319-550D1207BB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755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6FC78-BC73-4318-911A-F8F001E95C2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41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FFE8BC-2593-4B05-A319-550D1207BB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804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Info on the three presentations – target audiences</a:t>
            </a:r>
          </a:p>
          <a:p>
            <a:r>
              <a:rPr lang="en-CA" dirty="0"/>
              <a:t>Who is in the audience</a:t>
            </a:r>
          </a:p>
          <a:p>
            <a:r>
              <a:rPr lang="en-CA" dirty="0"/>
              <a:t>Need to make it interactive, engaging, movement</a:t>
            </a:r>
          </a:p>
          <a:p>
            <a:endParaRPr lang="en-US" dirty="0"/>
          </a:p>
          <a:p>
            <a:r>
              <a:rPr lang="en-US" dirty="0"/>
              <a:t>Importance</a:t>
            </a:r>
            <a:r>
              <a:rPr lang="en-US" baseline="0" dirty="0"/>
              <a:t> of spouses/partners/significant others</a:t>
            </a:r>
          </a:p>
          <a:p>
            <a:endParaRPr lang="en-US" dirty="0"/>
          </a:p>
          <a:p>
            <a:r>
              <a:rPr lang="en-US" dirty="0"/>
              <a:t>Add piece on the primary value of education as the foundational piece for building resiliency into SAR volunteers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6FC78-BC73-4318-911A-F8F001E95C2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94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Info on the three presentations – target audiences</a:t>
            </a:r>
          </a:p>
          <a:p>
            <a:r>
              <a:rPr lang="en-CA" dirty="0"/>
              <a:t>Who is in the audience</a:t>
            </a:r>
          </a:p>
          <a:p>
            <a:r>
              <a:rPr lang="en-CA" dirty="0"/>
              <a:t>Need to make it interactive, engaging, movement</a:t>
            </a:r>
          </a:p>
          <a:p>
            <a:endParaRPr lang="en-US" dirty="0"/>
          </a:p>
          <a:p>
            <a:r>
              <a:rPr lang="en-US" dirty="0"/>
              <a:t>Importance</a:t>
            </a:r>
            <a:r>
              <a:rPr lang="en-US" baseline="0" dirty="0"/>
              <a:t> of spouses/partners/significant others</a:t>
            </a:r>
          </a:p>
          <a:p>
            <a:endParaRPr lang="en-US" dirty="0"/>
          </a:p>
          <a:p>
            <a:r>
              <a:rPr lang="en-US" dirty="0"/>
              <a:t>Add piece on the primary value of education as the foundational piece for building resiliency into SAR volunteers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6FC78-BC73-4318-911A-F8F001E95C2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53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6893-BD51-4A51-8C5D-585EAD902D26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9D8D-7578-4A86-BA0F-87ECDF230A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95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6893-BD51-4A51-8C5D-585EAD902D26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9D8D-7578-4A86-BA0F-87ECDF230A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84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6893-BD51-4A51-8C5D-585EAD902D26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9D8D-7578-4A86-BA0F-87ECDF230A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80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262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641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472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558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960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269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311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75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6893-BD51-4A51-8C5D-585EAD902D26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9D8D-7578-4A86-BA0F-87ECDF230A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07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481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6893-BD51-4A51-8C5D-585EAD902D26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9D8D-7578-4A86-BA0F-87ECDF230A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4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6893-BD51-4A51-8C5D-585EAD902D26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9D8D-7578-4A86-BA0F-87ECDF230A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51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6893-BD51-4A51-8C5D-585EAD902D26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9D8D-7578-4A86-BA0F-87ECDF230A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6893-BD51-4A51-8C5D-585EAD902D26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9D8D-7578-4A86-BA0F-87ECDF230A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70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6893-BD51-4A51-8C5D-585EAD902D26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9D8D-7578-4A86-BA0F-87ECDF230A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9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6893-BD51-4A51-8C5D-585EAD902D26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9D8D-7578-4A86-BA0F-87ECDF230A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82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6893-BD51-4A51-8C5D-585EAD902D26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9D8D-7578-4A86-BA0F-87ECDF230A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01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56893-BD51-4A51-8C5D-585EAD902D26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49D8D-7578-4A86-BA0F-87ECDF230A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9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www.bcsara.com/cism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58193-C1D2-4823-A3E4-7D9CB71B5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37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csara.com/cism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95537" y="110476"/>
            <a:ext cx="6540708" cy="1803768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BCSARA CISM Program</a:t>
            </a:r>
          </a:p>
        </p:txBody>
      </p:sp>
      <p:pic>
        <p:nvPicPr>
          <p:cNvPr id="7" name="Picture 2" descr="Home - ICISF">
            <a:extLst>
              <a:ext uri="{FF2B5EF4-FFF2-40B4-BE49-F238E27FC236}">
                <a16:creationId xmlns:a16="http://schemas.microsoft.com/office/drawing/2014/main" id="{38B9FFA0-4E96-47E2-ADC4-3B28F29BE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570" y="139049"/>
            <a:ext cx="3522479" cy="184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45117C-180D-49A9-99CA-D343EE4F21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07" y="2025984"/>
            <a:ext cx="4918841" cy="3007160"/>
          </a:xfrm>
          <a:prstGeom prst="rect">
            <a:avLst/>
          </a:prstGeom>
        </p:spPr>
      </p:pic>
      <p:pic>
        <p:nvPicPr>
          <p:cNvPr id="3" name="Picture 2" descr="CivicInfo BC | Provincial Entities:">
            <a:extLst>
              <a:ext uri="{FF2B5EF4-FFF2-40B4-BE49-F238E27FC236}">
                <a16:creationId xmlns:a16="http://schemas.microsoft.com/office/drawing/2014/main" id="{355ADB5D-CD0F-2691-517A-73BA4ADC23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17" y="3071812"/>
            <a:ext cx="1980565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895E72-58BB-802F-6AA2-090B7BBB5AFD}"/>
              </a:ext>
            </a:extLst>
          </p:cNvPr>
          <p:cNvSpPr txBox="1"/>
          <p:nvPr/>
        </p:nvSpPr>
        <p:spPr>
          <a:xfrm>
            <a:off x="7086282" y="5185143"/>
            <a:ext cx="5043487" cy="15715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CivicInfo BC | Provincial Entities:">
            <a:extLst>
              <a:ext uri="{FF2B5EF4-FFF2-40B4-BE49-F238E27FC236}">
                <a16:creationId xmlns:a16="http://schemas.microsoft.com/office/drawing/2014/main" id="{321A84D0-93CE-631A-D881-9003DB5E5A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282" y="5083810"/>
            <a:ext cx="4918841" cy="17741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85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5247"/>
            <a:ext cx="5649686" cy="979488"/>
          </a:xfrm>
        </p:spPr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Current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4735"/>
            <a:ext cx="10515600" cy="4351338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 active peers across province of BC (including 8 new members in training)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2 and 40+ years of SAR experience</a:t>
            </a:r>
            <a:endParaRPr lang="en-US" dirty="0"/>
          </a:p>
        </p:txBody>
      </p:sp>
      <p:pic>
        <p:nvPicPr>
          <p:cNvPr id="7" name="Picture 2" descr="Home - ICISF">
            <a:extLst>
              <a:ext uri="{FF2B5EF4-FFF2-40B4-BE49-F238E27FC236}">
                <a16:creationId xmlns:a16="http://schemas.microsoft.com/office/drawing/2014/main" id="{BB5B1483-FA25-4B24-9669-871B7D35C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19" y="3273036"/>
            <a:ext cx="5642008" cy="29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01ABB1-5876-4DB8-B955-8D9A2D732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34862"/>
            <a:ext cx="577424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8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9100" y="-105777"/>
            <a:ext cx="10515600" cy="1058864"/>
          </a:xfrm>
        </p:spPr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Funding of program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9100" y="849312"/>
            <a:ext cx="11353800" cy="5159375"/>
          </a:xfrm>
        </p:spPr>
        <p:txBody>
          <a:bodyPr/>
          <a:lstStyle/>
          <a:p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Administratively</a:t>
            </a:r>
            <a:r>
              <a:rPr lang="en-US" sz="3600" dirty="0"/>
              <a:t> – BCSARA funds the training of peers and promotional/education sessions for SAR groups and materials - $55,000/ year</a:t>
            </a:r>
          </a:p>
          <a:p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Operationally</a:t>
            </a:r>
            <a:r>
              <a:rPr lang="en-US" sz="3600" dirty="0"/>
              <a:t> - Providing interventions and supports for 78 groups/3400 volunteers</a:t>
            </a:r>
          </a:p>
          <a:p>
            <a:r>
              <a:rPr lang="en-US" sz="3600" dirty="0"/>
              <a:t>Expenses covered under task by the province (EMCR)</a:t>
            </a:r>
          </a:p>
          <a:p>
            <a:pPr lvl="1"/>
            <a:r>
              <a:rPr lang="en-US" sz="3200" dirty="0"/>
              <a:t>Travel, meals, accommodations, phone minutes</a:t>
            </a:r>
          </a:p>
          <a:p>
            <a:endParaRPr lang="en-US" sz="3600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7" y="4790218"/>
            <a:ext cx="3595815" cy="1797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C0FC6F-5C98-B848-594D-27F93FE80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352" y="4790218"/>
            <a:ext cx="568642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32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0"/>
            <a:ext cx="12200467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8468" y="0"/>
            <a:ext cx="12200467" cy="7391400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orelines Script Bold" panose="02000500000000000000" pitchFamily="2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717971" y="-1"/>
            <a:ext cx="4155024" cy="6760029"/>
          </a:xfrm>
          <a:prstGeom prst="roundRect">
            <a:avLst/>
          </a:prstGeom>
          <a:gradFill>
            <a:gsLst>
              <a:gs pos="0">
                <a:srgbClr val="FF5409"/>
              </a:gs>
              <a:gs pos="50000">
                <a:srgbClr val="FF5409"/>
              </a:gs>
              <a:gs pos="100000">
                <a:srgbClr val="672809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728" marR="0" lvl="0" indent="0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Tx/>
              <a:buSzPct val="68000"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294637" y="533400"/>
            <a:ext cx="3750130" cy="17187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d-ID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Lato Light" panose="020F0502020204030203" pitchFamily="34" charset="0"/>
              <a:cs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8482AF-4811-4FA6-B06A-3865591E8AB8}"/>
              </a:ext>
            </a:extLst>
          </p:cNvPr>
          <p:cNvSpPr txBox="1"/>
          <p:nvPr/>
        </p:nvSpPr>
        <p:spPr>
          <a:xfrm>
            <a:off x="922257" y="113052"/>
            <a:ext cx="6159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>
                <a:solidFill>
                  <a:schemeClr val="bg1"/>
                </a:solidFill>
                <a:latin typeface="Arial Black" panose="020B0A04020102020204" pitchFamily="34" charset="0"/>
              </a:rPr>
              <a:t>Peer training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D0CF2-C205-4A67-927F-28608143A03A}"/>
              </a:ext>
            </a:extLst>
          </p:cNvPr>
          <p:cNvSpPr txBox="1"/>
          <p:nvPr/>
        </p:nvSpPr>
        <p:spPr>
          <a:xfrm>
            <a:off x="7836979" y="113052"/>
            <a:ext cx="391700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900" b="1" dirty="0"/>
              <a:t>Certified through the ICISF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900" b="1" dirty="0"/>
              <a:t>All members get training to support individuals and groups in crisis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900" b="1" dirty="0"/>
              <a:t>2 face to face 3 day training sessions annually bringing entire team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900" b="1" dirty="0"/>
              <a:t>Selected peers take advanced protocols for assisting individuals and groups</a:t>
            </a:r>
          </a:p>
        </p:txBody>
      </p:sp>
      <p:pic>
        <p:nvPicPr>
          <p:cNvPr id="4" name="Picture 3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52CC1BFD-38DF-ED3F-A2CF-250D8A0CCD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7" y="2641599"/>
            <a:ext cx="6242756" cy="468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41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373"/>
            <a:ext cx="10515600" cy="1325563"/>
          </a:xfrm>
        </p:spPr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Recruitment of new peers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2810"/>
            <a:ext cx="10515600" cy="4942703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To qualify, the potential peer must be:</a:t>
            </a:r>
          </a:p>
          <a:p>
            <a:pPr lvl="1"/>
            <a:r>
              <a:rPr lang="en-US" sz="3200" b="1" dirty="0"/>
              <a:t>Fully trained as a ground SAR member</a:t>
            </a:r>
          </a:p>
          <a:p>
            <a:pPr lvl="1"/>
            <a:r>
              <a:rPr lang="en-US" sz="3200" b="1" dirty="0"/>
              <a:t>Active with recognized group for minimum 1 year</a:t>
            </a:r>
          </a:p>
          <a:p>
            <a:pPr lvl="1"/>
            <a:r>
              <a:rPr lang="en-US" sz="3200" b="1" dirty="0"/>
              <a:t>Geographically situated as appropriate</a:t>
            </a:r>
          </a:p>
          <a:p>
            <a:r>
              <a:rPr lang="en-US" sz="3200" b="1" dirty="0"/>
              <a:t>Submit application and resume</a:t>
            </a:r>
          </a:p>
          <a:p>
            <a:r>
              <a:rPr lang="en-US" sz="3200" b="1" dirty="0"/>
              <a:t>Zoom interview; phone all references; SAR community check</a:t>
            </a:r>
          </a:p>
          <a:p>
            <a:r>
              <a:rPr lang="en-US" sz="3200" b="1" dirty="0"/>
              <a:t>Extensive recruitment format</a:t>
            </a:r>
          </a:p>
          <a:p>
            <a:r>
              <a:rPr lang="en-US" sz="3200" b="1" dirty="0"/>
              <a:t>IMPORTANT DISCLAIMER: PEERS CANNOT PROVIDE INTERVENTIONS TO THEIR OWN GROUP</a:t>
            </a:r>
          </a:p>
        </p:txBody>
      </p:sp>
    </p:spTree>
    <p:extLst>
      <p:ext uri="{BB962C8B-B14F-4D97-AF65-F5344CB8AC3E}">
        <p14:creationId xmlns:p14="http://schemas.microsoft.com/office/powerpoint/2010/main" val="1350942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5793"/>
            <a:ext cx="10515600" cy="790046"/>
          </a:xfrm>
        </p:spPr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Peer training – 1 year probation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7732"/>
            <a:ext cx="10515600" cy="5296983"/>
          </a:xfrm>
        </p:spPr>
        <p:txBody>
          <a:bodyPr>
            <a:normAutofit/>
          </a:bodyPr>
          <a:lstStyle/>
          <a:p>
            <a:r>
              <a:rPr lang="en-US" sz="3200" b="1" dirty="0"/>
              <a:t>On going, face to face training happens 2 times a year, with peers travelling across the province to spend 3 days together</a:t>
            </a:r>
          </a:p>
          <a:p>
            <a:r>
              <a:rPr lang="en-US" sz="3200" b="1" dirty="0"/>
              <a:t>Training topics - Education/awareness presentations, issues from the recent interventions, suicide assessment, self care, grief interventions, cultural sensitivity and practice, practice, practice.</a:t>
            </a:r>
          </a:p>
        </p:txBody>
      </p:sp>
    </p:spTree>
    <p:extLst>
      <p:ext uri="{BB962C8B-B14F-4D97-AF65-F5344CB8AC3E}">
        <p14:creationId xmlns:p14="http://schemas.microsoft.com/office/powerpoint/2010/main" val="4036721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0"/>
            <a:ext cx="12200467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8468" y="0"/>
            <a:ext cx="12200467" cy="7391400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orelines Script Bold" panose="02000500000000000000" pitchFamily="2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955187" y="0"/>
            <a:ext cx="3860802" cy="6553200"/>
          </a:xfrm>
          <a:prstGeom prst="roundRect">
            <a:avLst/>
          </a:prstGeom>
          <a:gradFill>
            <a:gsLst>
              <a:gs pos="0">
                <a:srgbClr val="FF5409"/>
              </a:gs>
              <a:gs pos="50000">
                <a:srgbClr val="FF5409"/>
              </a:gs>
              <a:gs pos="100000">
                <a:srgbClr val="672809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728" marR="0" lvl="0" indent="0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Tx/>
              <a:buSzPct val="68000"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294637" y="533400"/>
            <a:ext cx="3750130" cy="17187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d-ID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Lato Light" panose="020F0502020204030203" pitchFamily="34" charset="0"/>
              <a:cs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8482AF-4811-4FA6-B06A-3865591E8AB8}"/>
              </a:ext>
            </a:extLst>
          </p:cNvPr>
          <p:cNvSpPr txBox="1"/>
          <p:nvPr/>
        </p:nvSpPr>
        <p:spPr>
          <a:xfrm>
            <a:off x="865651" y="194553"/>
            <a:ext cx="61592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>
                <a:solidFill>
                  <a:schemeClr val="bg1"/>
                </a:solidFill>
                <a:latin typeface="Arial Black" panose="020B0A04020102020204" pitchFamily="34" charset="0"/>
              </a:rPr>
              <a:t>Education, Awareness and Promotion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D0CF2-C205-4A67-927F-28608143A03A}"/>
              </a:ext>
            </a:extLst>
          </p:cNvPr>
          <p:cNvSpPr txBox="1"/>
          <p:nvPr/>
        </p:nvSpPr>
        <p:spPr>
          <a:xfrm>
            <a:off x="8086986" y="193163"/>
            <a:ext cx="35258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b="1" dirty="0"/>
              <a:t>A critical pillar of our program to inoculate members and groups before a critical incident, and to build the ability to bounce back after tough calls (resilience)</a:t>
            </a:r>
          </a:p>
        </p:txBody>
      </p:sp>
      <p:pic>
        <p:nvPicPr>
          <p:cNvPr id="4" name="Picture 3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52CC1BFD-38DF-ED3F-A2CF-250D8A0CCD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7" y="2641599"/>
            <a:ext cx="6242756" cy="468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62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996" y="118676"/>
            <a:ext cx="11107057" cy="1081088"/>
          </a:xfrm>
        </p:spPr>
        <p:txBody>
          <a:bodyPr>
            <a:normAutofit/>
          </a:bodyPr>
          <a:lstStyle/>
          <a:p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Education &amp; Awareness sessions</a:t>
            </a:r>
            <a:endParaRPr lang="en-US" sz="48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9473" y="1199378"/>
            <a:ext cx="9633054" cy="4874978"/>
          </a:xfrm>
        </p:spPr>
        <p:txBody>
          <a:bodyPr>
            <a:normAutofit/>
          </a:bodyPr>
          <a:lstStyle/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groups: All SAR Teams in BC, at least once every three years</a:t>
            </a: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you send folks into the field you ensure they have the appropriate physical personal protective equipment, what about the appropriate psychological protection?</a:t>
            </a: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presentations </a:t>
            </a:r>
          </a:p>
          <a:p>
            <a:pPr lvl="2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CISM 101 aimed at brand new members</a:t>
            </a:r>
          </a:p>
          <a:p>
            <a:pPr lvl="2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CISM 102 deep dive into CISM</a:t>
            </a:r>
          </a:p>
          <a:p>
            <a:pPr lvl="2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CISM 201 how to build resiliency as a SAR member, a SAR member supporter and a SAR group</a:t>
            </a:r>
          </a:p>
          <a:p>
            <a:pPr lvl="2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CISM 301 Anatomy of SAR call – the physiology of CISM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2857" y="5789870"/>
            <a:ext cx="11350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EDUCATION &amp; AWARENESS SESSIONS ARE FOUNDATIONAL TO BUILD RESILIENCY FOR VOLUNTEERS</a:t>
            </a:r>
          </a:p>
        </p:txBody>
      </p:sp>
    </p:spTree>
    <p:extLst>
      <p:ext uri="{BB962C8B-B14F-4D97-AF65-F5344CB8AC3E}">
        <p14:creationId xmlns:p14="http://schemas.microsoft.com/office/powerpoint/2010/main" val="151234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996" y="118676"/>
            <a:ext cx="11107057" cy="1081088"/>
          </a:xfrm>
        </p:spPr>
        <p:txBody>
          <a:bodyPr>
            <a:normAutofit/>
          </a:bodyPr>
          <a:lstStyle/>
          <a:p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Education &amp; Awareness sessions</a:t>
            </a:r>
            <a:endParaRPr lang="en-US" sz="48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9473" y="1199378"/>
            <a:ext cx="9633054" cy="2663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video based resources on our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Youtube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channel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Post task wise practices 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critical incidents affect us in our 5 domains 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resiliency 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 is a family affair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2857" y="5789870"/>
            <a:ext cx="11350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EDUCATION &amp; AWARENESS SESSIONS ARE FOUNDATIONAL TO BUILD RESILIENCY FOR VOLUNTEERS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433621-8D0C-E4AC-17F2-F588C5506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336" y="2741086"/>
            <a:ext cx="6004454" cy="301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1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996" y="118676"/>
            <a:ext cx="11107057" cy="1081088"/>
          </a:xfrm>
        </p:spPr>
        <p:txBody>
          <a:bodyPr>
            <a:normAutofit/>
          </a:bodyPr>
          <a:lstStyle/>
          <a:p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Education &amp; Awareness sessions</a:t>
            </a:r>
            <a:endParaRPr lang="en-US" sz="48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9473" y="1199378"/>
            <a:ext cx="9633054" cy="4874978"/>
          </a:xfrm>
        </p:spPr>
        <p:txBody>
          <a:bodyPr>
            <a:normAutofit/>
          </a:bodyPr>
          <a:lstStyle/>
          <a:p>
            <a:r>
              <a:rPr lang="en-US" sz="3200" b="1" dirty="0"/>
              <a:t>Best practices</a:t>
            </a: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 spouses, partners, significant others </a:t>
            </a:r>
            <a:r>
              <a:rPr lang="en-US" sz="2800" b="1" dirty="0"/>
              <a:t>in the presentation</a:t>
            </a:r>
          </a:p>
          <a:p>
            <a:pPr lvl="1"/>
            <a:r>
              <a:rPr lang="en-US" sz="2800" b="1" dirty="0"/>
              <a:t>Happens</a:t>
            </a:r>
            <a:r>
              <a:rPr lang="en-US" sz="2800" dirty="0"/>
              <a:t> </a:t>
            </a:r>
            <a:r>
              <a:rPr lang="en-US" sz="2800" b="1" u="sng" dirty="0"/>
              <a:t>after a new intake </a:t>
            </a:r>
            <a:r>
              <a:rPr lang="en-US" sz="2800" b="1" dirty="0"/>
              <a:t>of members – critical</a:t>
            </a:r>
          </a:p>
          <a:p>
            <a:pPr lvl="1"/>
            <a:r>
              <a:rPr lang="en-US" sz="2800" b="1" dirty="0"/>
              <a:t>After a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significant incident</a:t>
            </a:r>
          </a:p>
          <a:p>
            <a:pPr lvl="1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2857" y="5789870"/>
            <a:ext cx="11350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EDUCATION &amp; AWARENESS SESSIONS ARE FOUNDATIONAL TO BUILD RESILIENCY FOR VOLUNTEERS</a:t>
            </a:r>
          </a:p>
        </p:txBody>
      </p:sp>
    </p:spTree>
    <p:extLst>
      <p:ext uri="{BB962C8B-B14F-4D97-AF65-F5344CB8AC3E}">
        <p14:creationId xmlns:p14="http://schemas.microsoft.com/office/powerpoint/2010/main" val="1524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31497"/>
            <a:ext cx="10515600" cy="1325563"/>
          </a:xfrm>
        </p:spPr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Promotion/Prevention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55134"/>
            <a:ext cx="7162800" cy="5863166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At search and rescue regional, provincial and national conferences, along with provincial board meetings, our program has standing agenda items:</a:t>
            </a:r>
          </a:p>
          <a:p>
            <a:pPr lvl="1"/>
            <a:r>
              <a:rPr lang="en-US" sz="2800" b="1" dirty="0"/>
              <a:t>Best practices</a:t>
            </a:r>
          </a:p>
          <a:p>
            <a:pPr lvl="1"/>
            <a:r>
              <a:rPr lang="en-US" sz="2800" b="1" dirty="0"/>
              <a:t>New presentations</a:t>
            </a:r>
          </a:p>
          <a:p>
            <a:pPr lvl="1"/>
            <a:r>
              <a:rPr lang="en-US" sz="2800" b="1" dirty="0"/>
              <a:t>Updates on stats</a:t>
            </a:r>
          </a:p>
          <a:p>
            <a:pPr lvl="1"/>
            <a:r>
              <a:rPr lang="en-US" sz="2800" b="1" dirty="0"/>
              <a:t>Themes from past season</a:t>
            </a:r>
          </a:p>
          <a:p>
            <a:r>
              <a:rPr lang="en-US" sz="3200" b="1" dirty="0"/>
              <a:t>CISM presence in every SAR training manual and certification course </a:t>
            </a:r>
          </a:p>
          <a:p>
            <a:r>
              <a:rPr lang="en-US" sz="3200" b="1" dirty="0"/>
              <a:t>Regular presence on social media</a:t>
            </a:r>
          </a:p>
          <a:p>
            <a:pPr marL="0" indent="0">
              <a:buNone/>
            </a:pPr>
            <a:r>
              <a:rPr lang="en-US" sz="3200" b="1" dirty="0"/>
              <a:t> #CISMSaturday</a:t>
            </a:r>
          </a:p>
        </p:txBody>
      </p:sp>
      <p:pic>
        <p:nvPicPr>
          <p:cNvPr id="6" name="Picture 5" descr="A person wearing a helmet and holding a bag&#10;&#10;Description automatically generated">
            <a:extLst>
              <a:ext uri="{FF2B5EF4-FFF2-40B4-BE49-F238E27FC236}">
                <a16:creationId xmlns:a16="http://schemas.microsoft.com/office/drawing/2014/main" id="{E76BD525-B340-D38D-42F2-A7D9BF42B2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812" y="0"/>
            <a:ext cx="5294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6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7023"/>
          </a:xfrm>
        </p:spPr>
        <p:txBody>
          <a:bodyPr/>
          <a:lstStyle/>
          <a:p>
            <a:pPr algn="ctr"/>
            <a:r>
              <a:rPr lang="en-C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CISM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3" y="847022"/>
            <a:ext cx="5202461" cy="5702633"/>
          </a:xfrm>
        </p:spPr>
        <p:txBody>
          <a:bodyPr>
            <a:normAutofit/>
          </a:bodyPr>
          <a:lstStyle/>
          <a:p>
            <a:r>
              <a:rPr lang="en-CA" sz="3200" b="1" dirty="0"/>
              <a:t>Critical incidents are those which overwhelm our regular coping mechanisms</a:t>
            </a:r>
          </a:p>
          <a:p>
            <a:r>
              <a:rPr lang="en-CA" sz="3200" b="1" dirty="0"/>
              <a:t>Critical Incident Stress – common normal reaction to an uncommon/abnormal incident</a:t>
            </a:r>
          </a:p>
          <a:p>
            <a:r>
              <a:rPr lang="en-CA" sz="3200" b="1" dirty="0"/>
              <a:t>Proximity to location and time of incident are important in providing interventions</a:t>
            </a:r>
          </a:p>
          <a:p>
            <a:endParaRPr lang="en-CA" sz="3200" dirty="0"/>
          </a:p>
        </p:txBody>
      </p:sp>
      <p:pic>
        <p:nvPicPr>
          <p:cNvPr id="6" name="Picture 5" descr="A person climbing a rock wall&#10;&#10;Description automatically generated">
            <a:extLst>
              <a:ext uri="{FF2B5EF4-FFF2-40B4-BE49-F238E27FC236}">
                <a16:creationId xmlns:a16="http://schemas.microsoft.com/office/drawing/2014/main" id="{EB7BE602-00DA-4E21-DAA2-AA9EA6F84C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14" y="965200"/>
            <a:ext cx="6804388" cy="522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8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0"/>
            <a:ext cx="12200467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8468" y="0"/>
            <a:ext cx="12200467" cy="7391400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orelines Script Bold" panose="02000500000000000000" pitchFamily="2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955187" y="0"/>
            <a:ext cx="3860802" cy="6170376"/>
          </a:xfrm>
          <a:prstGeom prst="roundRect">
            <a:avLst/>
          </a:prstGeom>
          <a:gradFill>
            <a:gsLst>
              <a:gs pos="0">
                <a:srgbClr val="FF5409"/>
              </a:gs>
              <a:gs pos="50000">
                <a:srgbClr val="FF5409"/>
              </a:gs>
              <a:gs pos="100000">
                <a:srgbClr val="672809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728" marR="0" lvl="0" indent="0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Tx/>
              <a:buSzPct val="68000"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294637" y="533400"/>
            <a:ext cx="3750130" cy="17187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d-ID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Lato Light" panose="020F0502020204030203" pitchFamily="34" charset="0"/>
              <a:cs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8482AF-4811-4FA6-B06A-3865591E8AB8}"/>
              </a:ext>
            </a:extLst>
          </p:cNvPr>
          <p:cNvSpPr txBox="1"/>
          <p:nvPr/>
        </p:nvSpPr>
        <p:spPr>
          <a:xfrm>
            <a:off x="865651" y="194553"/>
            <a:ext cx="6159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>
                <a:solidFill>
                  <a:schemeClr val="bg1"/>
                </a:solidFill>
                <a:latin typeface="Arial Black" panose="020B0A04020102020204" pitchFamily="34" charset="0"/>
              </a:rPr>
              <a:t>Interventions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D0CF2-C205-4A67-927F-28608143A03A}"/>
              </a:ext>
            </a:extLst>
          </p:cNvPr>
          <p:cNvSpPr txBox="1"/>
          <p:nvPr/>
        </p:nvSpPr>
        <p:spPr>
          <a:xfrm>
            <a:off x="7955186" y="194553"/>
            <a:ext cx="391700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b="1" dirty="0"/>
              <a:t>Should not be the only service your organization provides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b="1" dirty="0"/>
              <a:t>Range of different interventions depending on the number of folks impacted and the time since the incident</a:t>
            </a:r>
          </a:p>
        </p:txBody>
      </p:sp>
      <p:pic>
        <p:nvPicPr>
          <p:cNvPr id="4" name="Picture 3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52CC1BFD-38DF-ED3F-A2CF-250D8A0CCD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7" y="2641599"/>
            <a:ext cx="6242756" cy="468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31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5398"/>
            <a:ext cx="10515600" cy="1325563"/>
          </a:xfrm>
        </p:spPr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Main Interventions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ECDB5A-09AC-4301-A0D9-6B94DD4F1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71" y="1825625"/>
            <a:ext cx="10515600" cy="4351338"/>
          </a:xfrm>
          <a:blipFill>
            <a:blip r:embed="rId3">
              <a:alphaModFix amt="39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3600" b="1" dirty="0"/>
              <a:t>Group CIS Debrief (7 step)</a:t>
            </a:r>
          </a:p>
          <a:p>
            <a:r>
              <a:rPr lang="en-US" sz="3600" b="1" dirty="0"/>
              <a:t>1 on 1</a:t>
            </a:r>
          </a:p>
          <a:p>
            <a:r>
              <a:rPr lang="en-US" sz="3600" b="1" dirty="0"/>
              <a:t>Group CIS Defusing</a:t>
            </a:r>
          </a:p>
          <a:p>
            <a:r>
              <a:rPr lang="en-US" sz="3600" b="1" dirty="0"/>
              <a:t>On Scene support</a:t>
            </a:r>
          </a:p>
          <a:p>
            <a:endParaRPr lang="en-US" sz="3200" dirty="0"/>
          </a:p>
        </p:txBody>
      </p:sp>
      <p:pic>
        <p:nvPicPr>
          <p:cNvPr id="4" name="Picture 3" descr="Two men sitting in chairs in front of a screen&#10;&#10;Description automatically generated">
            <a:extLst>
              <a:ext uri="{FF2B5EF4-FFF2-40B4-BE49-F238E27FC236}">
                <a16:creationId xmlns:a16="http://schemas.microsoft.com/office/drawing/2014/main" id="{2937EE87-03F5-C19A-B9F3-CEB40FC33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94" y="-20315"/>
            <a:ext cx="4811406" cy="4021609"/>
          </a:xfrm>
          <a:prstGeom prst="rect">
            <a:avLst/>
          </a:prstGeom>
        </p:spPr>
      </p:pic>
      <p:pic>
        <p:nvPicPr>
          <p:cNvPr id="6" name="Picture 5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D4F21EB3-64E5-B040-5ADE-EC2EB41B7D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91879" y="3314700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40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719"/>
            <a:ext cx="10515600" cy="1008517"/>
          </a:xfrm>
        </p:spPr>
        <p:txBody>
          <a:bodyPr>
            <a:normAutofit/>
          </a:bodyPr>
          <a:lstStyle/>
          <a:p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Call volume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9038461"/>
              </p:ext>
            </p:extLst>
          </p:nvPr>
        </p:nvGraphicFramePr>
        <p:xfrm>
          <a:off x="323850" y="1231236"/>
          <a:ext cx="11525250" cy="52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CD650D7-2D21-299B-E671-AD54BC99308C}"/>
              </a:ext>
            </a:extLst>
          </p:cNvPr>
          <p:cNvSpPr txBox="1"/>
          <p:nvPr/>
        </p:nvSpPr>
        <p:spPr>
          <a:xfrm>
            <a:off x="925830" y="2194560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2023 call volume to date - 61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8177D0-4390-3734-C85A-624E5957D655}"/>
              </a:ext>
            </a:extLst>
          </p:cNvPr>
          <p:cNvSpPr txBox="1"/>
          <p:nvPr/>
        </p:nvSpPr>
        <p:spPr>
          <a:xfrm>
            <a:off x="925830" y="3244334"/>
            <a:ext cx="292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Program supports 400-500 members each year</a:t>
            </a:r>
          </a:p>
        </p:txBody>
      </p:sp>
    </p:spTree>
    <p:extLst>
      <p:ext uri="{BB962C8B-B14F-4D97-AF65-F5344CB8AC3E}">
        <p14:creationId xmlns:p14="http://schemas.microsoft.com/office/powerpoint/2010/main" val="3906970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284" y="0"/>
            <a:ext cx="10515600" cy="1325563"/>
          </a:xfrm>
        </p:spPr>
        <p:txBody>
          <a:bodyPr/>
          <a:lstStyle/>
          <a:p>
            <a:r>
              <a:rPr lang="en-C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 a call out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4"/>
            <a:ext cx="10515600" cy="5371798"/>
          </a:xfrm>
        </p:spPr>
        <p:txBody>
          <a:bodyPr/>
          <a:lstStyle/>
          <a:p>
            <a:r>
              <a:rPr lang="en-CA" b="1" dirty="0"/>
              <a:t>Request received, vetted and dispatched</a:t>
            </a:r>
          </a:p>
          <a:p>
            <a:r>
              <a:rPr lang="en-CA" b="1" dirty="0"/>
              <a:t>2-3 peers travel to group location</a:t>
            </a:r>
          </a:p>
          <a:p>
            <a:r>
              <a:rPr lang="en-CA" b="1" dirty="0"/>
              <a:t>Meet beforehand with group member</a:t>
            </a:r>
          </a:p>
          <a:p>
            <a:r>
              <a:rPr lang="en-C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Intervention(s)</a:t>
            </a:r>
          </a:p>
          <a:p>
            <a:r>
              <a:rPr lang="en-CA" b="1" dirty="0"/>
              <a:t>Travel home</a:t>
            </a:r>
          </a:p>
          <a:p>
            <a:r>
              <a:rPr lang="en-CA" b="1" dirty="0"/>
              <a:t>Follow up calls</a:t>
            </a:r>
          </a:p>
          <a:p>
            <a:r>
              <a:rPr lang="en-CA" b="1" dirty="0"/>
              <a:t>Debrief with dispatcher/clinical director</a:t>
            </a:r>
          </a:p>
          <a:p>
            <a:r>
              <a:rPr lang="en-CA" b="1" dirty="0"/>
              <a:t>Response times for services – by phone, within the day; in person, within 24 hours (but can be up to 72 hours)</a:t>
            </a:r>
          </a:p>
          <a:p>
            <a:r>
              <a:rPr lang="en-CA" b="1" dirty="0"/>
              <a:t>Most in person interventions are 36-48 from portal to portal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182" y="82379"/>
            <a:ext cx="4799527" cy="46461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37" y="184691"/>
            <a:ext cx="10515600" cy="1039047"/>
          </a:xfrm>
        </p:spPr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Wise practices…lessons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14" y="1444070"/>
            <a:ext cx="10515600" cy="5372264"/>
          </a:xfrm>
        </p:spPr>
        <p:txBody>
          <a:bodyPr>
            <a:normAutofit/>
          </a:bodyPr>
          <a:lstStyle/>
          <a:p>
            <a:r>
              <a:rPr lang="en-US" sz="3600" b="1" dirty="0"/>
              <a:t>Foster collaborative and supportive relationships</a:t>
            </a:r>
          </a:p>
          <a:p>
            <a:r>
              <a:rPr lang="en-US" sz="3600" b="1" dirty="0"/>
              <a:t>Give time for community to embrace program</a:t>
            </a:r>
          </a:p>
          <a:p>
            <a:r>
              <a:rPr lang="en-US" sz="3600" b="1" dirty="0"/>
              <a:t>Encourage dialogue and discussion when CISM related topics are on the table rather than a top down, policy driven approach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756" y="41666"/>
            <a:ext cx="4111244" cy="1197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281" y="3799489"/>
            <a:ext cx="3097852" cy="29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1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8830" y="77163"/>
            <a:ext cx="10515600" cy="1325563"/>
          </a:xfrm>
        </p:spPr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Wise practices…lessons learned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2144" y="1267259"/>
            <a:ext cx="11959856" cy="5272967"/>
          </a:xfrm>
        </p:spPr>
        <p:txBody>
          <a:bodyPr>
            <a:normAutofit/>
          </a:bodyPr>
          <a:lstStyle/>
          <a:p>
            <a:r>
              <a:rPr lang="en-US" sz="3600" b="1" dirty="0"/>
              <a:t>Support volunteers outside of SAR specific instances</a:t>
            </a:r>
          </a:p>
          <a:p>
            <a:r>
              <a:rPr lang="en-US" sz="3600" b="1" dirty="0"/>
              <a:t>Support for non-SAR members (pilots, police)</a:t>
            </a:r>
          </a:p>
          <a:p>
            <a:r>
              <a:rPr lang="en-US" sz="3600" b="1" dirty="0"/>
              <a:t>Grief supports</a:t>
            </a:r>
          </a:p>
          <a:p>
            <a:r>
              <a:rPr lang="en-US" sz="3600" b="1" dirty="0"/>
              <a:t>Mental health supports outside of program</a:t>
            </a:r>
          </a:p>
          <a:p>
            <a:r>
              <a:rPr lang="en-US" sz="3600" b="1" dirty="0"/>
              <a:t>Supports for historical incidents</a:t>
            </a:r>
          </a:p>
          <a:p>
            <a:r>
              <a:rPr lang="en-US" sz="3600" b="1" dirty="0"/>
              <a:t>Peer self care and checking in after callouts</a:t>
            </a:r>
          </a:p>
          <a:p>
            <a:r>
              <a:rPr lang="en-US" sz="3600" b="1" dirty="0"/>
              <a:t>Education program should include posters, pamphlets, fridge magnets, social media presence and online resources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37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Best practices…lessons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524000"/>
            <a:ext cx="11353800" cy="5181600"/>
          </a:xfrm>
        </p:spPr>
        <p:txBody>
          <a:bodyPr>
            <a:normAutofit/>
          </a:bodyPr>
          <a:lstStyle/>
          <a:p>
            <a:r>
              <a:rPr lang="en-US" sz="3600" b="1" dirty="0"/>
              <a:t>Spell out peer expectations clearly (participation policy, attendance requirements, staying inside program boundaries, </a:t>
            </a:r>
            <a:r>
              <a:rPr lang="en-US" sz="3600" b="1" dirty="0" err="1"/>
              <a:t>etc</a:t>
            </a:r>
            <a:r>
              <a:rPr lang="en-US" sz="3600" b="1" dirty="0"/>
              <a:t>)</a:t>
            </a:r>
          </a:p>
          <a:p>
            <a:r>
              <a:rPr lang="en-US" sz="3600" b="1" dirty="0"/>
              <a:t>Recruit peers with mental health background but respect the limits of our practice and all trained the same.</a:t>
            </a:r>
          </a:p>
          <a:p>
            <a:r>
              <a:rPr lang="en-US" sz="3600" b="1" dirty="0"/>
              <a:t>Have peers from around entire jurisdiction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679" y="128588"/>
            <a:ext cx="2638056" cy="131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7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D61CED-65E7-4141-902E-3BE7F9308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51" y="0"/>
            <a:ext cx="4439330" cy="6858000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5A3CD0EE-3985-44AA-85A2-B663A5490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4688" y="99166"/>
            <a:ext cx="4625657" cy="3469242"/>
          </a:xfrm>
          <a:prstGeom prst="rect">
            <a:avLst/>
          </a:prstGeom>
        </p:spPr>
      </p:pic>
      <p:pic>
        <p:nvPicPr>
          <p:cNvPr id="2050" name="Picture 2" descr="May be an image of 1 person">
            <a:extLst>
              <a:ext uri="{FF2B5EF4-FFF2-40B4-BE49-F238E27FC236}">
                <a16:creationId xmlns:a16="http://schemas.microsoft.com/office/drawing/2014/main" id="{F2BCF865-9DE6-46A2-98F3-ADAD7824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464" y="2826857"/>
            <a:ext cx="5404884" cy="403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B66106-EB41-4E7C-BCCC-5CB2398C6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650" y="1516595"/>
            <a:ext cx="3185110" cy="23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06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</p:spPr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Discussion topics in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30" y="1345474"/>
            <a:ext cx="11234056" cy="5372826"/>
          </a:xfrm>
        </p:spPr>
        <p:txBody>
          <a:bodyPr>
            <a:normAutofit/>
          </a:bodyPr>
          <a:lstStyle/>
          <a:p>
            <a:r>
              <a:rPr lang="en-US" sz="3600" b="1" dirty="0"/>
              <a:t>Who is eligible to use the program?</a:t>
            </a:r>
          </a:p>
          <a:p>
            <a:r>
              <a:rPr lang="en-US" sz="3600" b="1" dirty="0"/>
              <a:t>How would a person contact the program?  Who vets requests?</a:t>
            </a:r>
          </a:p>
          <a:p>
            <a:r>
              <a:rPr lang="en-US" sz="3600" b="1" dirty="0"/>
              <a:t>How would the program dispatch their peers?</a:t>
            </a:r>
          </a:p>
          <a:p>
            <a:r>
              <a:rPr lang="en-US" sz="3600" b="1" dirty="0"/>
              <a:t>Who would “manage” the peers in the field during their deployment?</a:t>
            </a:r>
          </a:p>
          <a:p>
            <a:r>
              <a:rPr lang="en-US" sz="3600" b="1" dirty="0"/>
              <a:t>Are there expenses to be claimed?  How is this handled in a timely fashion?</a:t>
            </a:r>
          </a:p>
          <a:p>
            <a:r>
              <a:rPr lang="en-US" sz="3600" b="1" dirty="0"/>
              <a:t>Who will fund the training?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165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05F6D-2115-4000-BCF8-E1E7F35B8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57"/>
            <a:ext cx="10515600" cy="1325563"/>
          </a:xfrm>
        </p:spPr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Wanting to start a program?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ABA8F-14E0-4345-A6E3-3CCF5EC8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29" y="1293997"/>
            <a:ext cx="11527971" cy="3490654"/>
          </a:xfrm>
        </p:spPr>
        <p:txBody>
          <a:bodyPr>
            <a:noAutofit/>
          </a:bodyPr>
          <a:lstStyle/>
          <a:p>
            <a:r>
              <a:rPr lang="en-US" sz="3200" b="1" dirty="0"/>
              <a:t>Peer based or non-peer based or outside provider? For those using the program, where is the best buy in?</a:t>
            </a:r>
          </a:p>
          <a:p>
            <a:r>
              <a:rPr lang="en-US" sz="3200" b="1" dirty="0"/>
              <a:t>Jobs include: </a:t>
            </a:r>
          </a:p>
          <a:p>
            <a:pPr lvl="1"/>
            <a:r>
              <a:rPr lang="en-US" sz="3200" b="1" dirty="0"/>
              <a:t>program coordination, contact system, dispatch system, finance person, training coordination, education program coordination, clinical direction</a:t>
            </a:r>
          </a:p>
          <a:p>
            <a:r>
              <a:rPr lang="en-US" sz="3200" b="1" dirty="0"/>
              <a:t>Funding for initial training of peers, on-going annual training, education program, intervention expenses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22BE3E-FB89-46B4-B7CF-F4E545F7EAD5}"/>
              </a:ext>
            </a:extLst>
          </p:cNvPr>
          <p:cNvSpPr txBox="1"/>
          <p:nvPr/>
        </p:nvSpPr>
        <p:spPr>
          <a:xfrm>
            <a:off x="566058" y="5231283"/>
            <a:ext cx="1051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Costs for training peers – approx. $400-500 per peer plus cost of instructor travel/Accommodation or $450-$550 USD online (ICISF PRICE)</a:t>
            </a:r>
          </a:p>
        </p:txBody>
      </p:sp>
    </p:spTree>
    <p:extLst>
      <p:ext uri="{BB962C8B-B14F-4D97-AF65-F5344CB8AC3E}">
        <p14:creationId xmlns:p14="http://schemas.microsoft.com/office/powerpoint/2010/main" val="2611749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E6990-D106-4C2C-A988-8A5B8A0DC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420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What would be a critical incident in your world?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2AA63-EFC9-BC27-DF77-E2BF4DF16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Examples?</a:t>
            </a:r>
          </a:p>
        </p:txBody>
      </p:sp>
      <p:pic>
        <p:nvPicPr>
          <p:cNvPr id="5" name="Picture 4" descr="A person wearing a helmet and climbing gear&#10;&#10;Description automatically generated">
            <a:extLst>
              <a:ext uri="{FF2B5EF4-FFF2-40B4-BE49-F238E27FC236}">
                <a16:creationId xmlns:a16="http://schemas.microsoft.com/office/drawing/2014/main" id="{76938CBC-F5A3-D4EA-4A22-F1AAFCD1B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263" y="0"/>
            <a:ext cx="5376737" cy="6858000"/>
          </a:xfrm>
          <a:prstGeom prst="rect">
            <a:avLst/>
          </a:prstGeom>
        </p:spPr>
      </p:pic>
      <p:pic>
        <p:nvPicPr>
          <p:cNvPr id="7" name="Picture 6" descr="A helicopter and people in the air&#10;&#10;Description automatically generated">
            <a:extLst>
              <a:ext uri="{FF2B5EF4-FFF2-40B4-BE49-F238E27FC236}">
                <a16:creationId xmlns:a16="http://schemas.microsoft.com/office/drawing/2014/main" id="{A213CE91-8338-21A1-9623-9946287A8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5250"/>
            <a:ext cx="7281333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73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E3A0-DE4E-397E-FBF8-7A6C894D0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Year in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18241-D43B-5557-0602-B8E03271C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7225"/>
            <a:ext cx="5554133" cy="4351338"/>
          </a:xfrm>
        </p:spPr>
        <p:txBody>
          <a:bodyPr/>
          <a:lstStyle/>
          <a:p>
            <a:r>
              <a:rPr lang="en-US" dirty="0"/>
              <a:t>https://bcsara.com/wp-content/uploads/2023/09/BCSARA_2022_Year_In_Review_Report.pdf</a:t>
            </a:r>
          </a:p>
        </p:txBody>
      </p:sp>
      <p:pic>
        <p:nvPicPr>
          <p:cNvPr id="5" name="Picture 4" descr="A person wearing a helmet and holding a bag&#10;&#10;Description automatically generated">
            <a:extLst>
              <a:ext uri="{FF2B5EF4-FFF2-40B4-BE49-F238E27FC236}">
                <a16:creationId xmlns:a16="http://schemas.microsoft.com/office/drawing/2014/main" id="{923302B9-B983-7974-CE25-A903711C32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812" y="0"/>
            <a:ext cx="5294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56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BA6001-9DC5-C8B8-7B99-97C9E0CE9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29" y="0"/>
            <a:ext cx="10630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99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05F6D-2115-4000-BCF8-E1E7F35B8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57"/>
            <a:ext cx="10515600" cy="1325563"/>
          </a:xfrm>
        </p:spPr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ABA8F-14E0-4345-A6E3-3CCF5EC8B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71" y="1468169"/>
            <a:ext cx="10515600" cy="3490654"/>
          </a:xfrm>
        </p:spPr>
        <p:txBody>
          <a:bodyPr>
            <a:normAutofit/>
          </a:bodyPr>
          <a:lstStyle/>
          <a:p>
            <a:r>
              <a:rPr lang="en-US" sz="3500" b="1" dirty="0"/>
              <a:t>BCSARA CISM program </a:t>
            </a:r>
            <a:r>
              <a:rPr lang="en-US" sz="3500" b="1" dirty="0">
                <a:hlinkClick r:id="rId3"/>
              </a:rPr>
              <a:t>www.bcsara.com/cism</a:t>
            </a:r>
            <a:endParaRPr lang="en-US" sz="3500" b="1" dirty="0"/>
          </a:p>
          <a:p>
            <a:r>
              <a:rPr lang="en-US" sz="3500" b="1" dirty="0"/>
              <a:t>Greg Miller gmiller@telus.net</a:t>
            </a:r>
          </a:p>
          <a:p>
            <a:r>
              <a:rPr lang="en-US" sz="3500" b="1" dirty="0"/>
              <a:t>Chris Mushumanski mushumanskic@gmail.com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F3B8E9-284A-5F37-1B84-A63823579CB0}"/>
              </a:ext>
            </a:extLst>
          </p:cNvPr>
          <p:cNvSpPr txBox="1"/>
          <p:nvPr/>
        </p:nvSpPr>
        <p:spPr>
          <a:xfrm>
            <a:off x="2343150" y="53492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4503D3-0112-86F8-E7E8-A09A62F5CC11}"/>
              </a:ext>
            </a:extLst>
          </p:cNvPr>
          <p:cNvSpPr txBox="1"/>
          <p:nvPr/>
        </p:nvSpPr>
        <p:spPr>
          <a:xfrm>
            <a:off x="3000294" y="4321097"/>
            <a:ext cx="61914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17883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E6990-D106-4C2C-A988-8A5B8A0DC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What do you see as common symptoms of critical incident stress in your world?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2AA63-EFC9-BC27-DF77-E2BF4DF16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267" y="1690688"/>
            <a:ext cx="10515600" cy="4351338"/>
          </a:xfrm>
        </p:spPr>
        <p:txBody>
          <a:bodyPr/>
          <a:lstStyle/>
          <a:p>
            <a:r>
              <a:rPr lang="en-US" dirty="0"/>
              <a:t>Five areas they may be seen:</a:t>
            </a:r>
          </a:p>
          <a:p>
            <a:pPr lvl="1"/>
            <a:r>
              <a:rPr lang="en-US" dirty="0"/>
              <a:t>Physical</a:t>
            </a:r>
          </a:p>
          <a:p>
            <a:pPr lvl="1"/>
            <a:r>
              <a:rPr lang="en-US" dirty="0" err="1"/>
              <a:t>Behavioural</a:t>
            </a:r>
            <a:endParaRPr lang="en-US" dirty="0"/>
          </a:p>
          <a:p>
            <a:pPr lvl="1"/>
            <a:r>
              <a:rPr lang="en-US" dirty="0"/>
              <a:t>Emotional</a:t>
            </a:r>
          </a:p>
          <a:p>
            <a:pPr lvl="1"/>
            <a:r>
              <a:rPr lang="en-US" dirty="0"/>
              <a:t>Cognitively</a:t>
            </a:r>
          </a:p>
          <a:p>
            <a:pPr lvl="1"/>
            <a:r>
              <a:rPr lang="en-US" dirty="0"/>
              <a:t>World Views</a:t>
            </a:r>
          </a:p>
        </p:txBody>
      </p:sp>
      <p:pic>
        <p:nvPicPr>
          <p:cNvPr id="7" name="Picture 6" descr="A person sitting at a desk&#10;&#10;Description automatically generated">
            <a:extLst>
              <a:ext uri="{FF2B5EF4-FFF2-40B4-BE49-F238E27FC236}">
                <a16:creationId xmlns:a16="http://schemas.microsoft.com/office/drawing/2014/main" id="{4B48617D-E1BD-711A-C3EF-3217963406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" y="4220632"/>
            <a:ext cx="3324578" cy="2493434"/>
          </a:xfrm>
          <a:prstGeom prst="rect">
            <a:avLst/>
          </a:prstGeom>
        </p:spPr>
      </p:pic>
      <p:pic>
        <p:nvPicPr>
          <p:cNvPr id="9" name="Picture 8" descr="A helicopter on a snowy mountain&#10;&#10;Description automatically generated">
            <a:extLst>
              <a:ext uri="{FF2B5EF4-FFF2-40B4-BE49-F238E27FC236}">
                <a16:creationId xmlns:a16="http://schemas.microsoft.com/office/drawing/2014/main" id="{BC35ADED-A363-0205-2937-5A3087C2A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8" y="3202516"/>
            <a:ext cx="4682067" cy="3511550"/>
          </a:xfrm>
          <a:prstGeom prst="rect">
            <a:avLst/>
          </a:prstGeom>
        </p:spPr>
      </p:pic>
      <p:pic>
        <p:nvPicPr>
          <p:cNvPr id="5" name="Picture 4" descr="A group of people on snow skis&#10;&#10;Description automatically generated">
            <a:extLst>
              <a:ext uri="{FF2B5EF4-FFF2-40B4-BE49-F238E27FC236}">
                <a16:creationId xmlns:a16="http://schemas.microsoft.com/office/drawing/2014/main" id="{D54C018E-EFAB-441C-A4D1-1D1CB3BA68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22" y="1608666"/>
            <a:ext cx="4662311" cy="349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03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B9EFD-2A8A-4C63-B615-6BB2512E2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68" y="332290"/>
            <a:ext cx="10515600" cy="840083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build a CISM program?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9AFB6-0A78-49CD-BB42-73D09C367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067" y="1172373"/>
            <a:ext cx="11184599" cy="56856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4800" b="1" u="sng" dirty="0"/>
              <a:t>The need </a:t>
            </a:r>
          </a:p>
          <a:p>
            <a:pPr lvl="1"/>
            <a:r>
              <a:rPr lang="en-CA" sz="3200" dirty="0"/>
              <a:t> </a:t>
            </a:r>
            <a:r>
              <a:rPr lang="en-CA" sz="3200" b="1" dirty="0"/>
              <a:t>80% of citizens will be exposed to a traumatic event; approx. </a:t>
            </a:r>
            <a:r>
              <a:rPr lang="en-CA" sz="4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 of disaster workers </a:t>
            </a:r>
            <a:r>
              <a:rPr lang="en-CA" sz="3200" b="1" dirty="0"/>
              <a:t>likely to develop significant distress</a:t>
            </a:r>
          </a:p>
          <a:p>
            <a:pPr marL="0" indent="0">
              <a:buNone/>
            </a:pPr>
            <a:r>
              <a:rPr lang="en-CA" sz="4400" b="1" u="sng" dirty="0"/>
              <a:t>The benefits </a:t>
            </a:r>
          </a:p>
          <a:p>
            <a:pPr lvl="1"/>
            <a:r>
              <a:rPr lang="en-CA" sz="3200" b="1" dirty="0"/>
              <a:t>Widely recognized to help participants return to pre-incident functioning faster with fewer/less intense disruptions</a:t>
            </a:r>
          </a:p>
          <a:p>
            <a:pPr lvl="1"/>
            <a:r>
              <a:rPr lang="en-CA" sz="3200" b="1" dirty="0"/>
              <a:t>Early interventions reduce</a:t>
            </a:r>
          </a:p>
          <a:p>
            <a:pPr lvl="2"/>
            <a:r>
              <a:rPr lang="en-CA" sz="2800" b="1" dirty="0"/>
              <a:t>the need for more intensive mental health services</a:t>
            </a:r>
          </a:p>
          <a:p>
            <a:pPr lvl="2"/>
            <a:r>
              <a:rPr lang="en-CA" sz="2800" b="1" dirty="0"/>
              <a:t>Reduce burnout</a:t>
            </a:r>
          </a:p>
          <a:p>
            <a:pPr lvl="2"/>
            <a:r>
              <a:rPr lang="en-CA" sz="2800" b="1" dirty="0"/>
              <a:t>Reduce the likelihood members/staff quit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672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AF3C6-0633-9BE9-2B3B-DE9557BD0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Why peer based?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B2CED-495C-C330-01D8-44E3B8ED7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3111"/>
            <a:ext cx="10515600" cy="4351338"/>
          </a:xfrm>
        </p:spPr>
        <p:txBody>
          <a:bodyPr/>
          <a:lstStyle/>
          <a:p>
            <a:r>
              <a:rPr lang="en-US" dirty="0"/>
              <a:t>They get it</a:t>
            </a:r>
          </a:p>
          <a:p>
            <a:r>
              <a:rPr lang="en-US" dirty="0"/>
              <a:t>They have been there</a:t>
            </a:r>
          </a:p>
          <a:p>
            <a:r>
              <a:rPr lang="en-US" dirty="0"/>
              <a:t>Speak the same language </a:t>
            </a:r>
          </a:p>
          <a:p>
            <a:endParaRPr lang="en-US" dirty="0"/>
          </a:p>
        </p:txBody>
      </p:sp>
      <p:pic>
        <p:nvPicPr>
          <p:cNvPr id="7" name="Picture 6" descr="A group of people on a snowy mountain&#10;&#10;Description automatically generated">
            <a:extLst>
              <a:ext uri="{FF2B5EF4-FFF2-40B4-BE49-F238E27FC236}">
                <a16:creationId xmlns:a16="http://schemas.microsoft.com/office/drawing/2014/main" id="{5C60FD8C-A731-BA03-0F62-275316D6E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826" y="2920564"/>
            <a:ext cx="5259655" cy="3937436"/>
          </a:xfrm>
          <a:prstGeom prst="rect">
            <a:avLst/>
          </a:prstGeom>
        </p:spPr>
      </p:pic>
      <p:pic>
        <p:nvPicPr>
          <p:cNvPr id="5" name="Picture 4" descr="A group of people hiking in the snow&#10;&#10;Description automatically generated">
            <a:extLst>
              <a:ext uri="{FF2B5EF4-FFF2-40B4-BE49-F238E27FC236}">
                <a16:creationId xmlns:a16="http://schemas.microsoft.com/office/drawing/2014/main" id="{1EAB6DB6-73E6-6F33-CC69-EF96318D5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070" y="0"/>
            <a:ext cx="3385930" cy="4514573"/>
          </a:xfrm>
          <a:prstGeom prst="rect">
            <a:avLst/>
          </a:prstGeom>
        </p:spPr>
      </p:pic>
      <p:pic>
        <p:nvPicPr>
          <p:cNvPr id="11" name="Picture 10" descr="A person in a red helmet standing in water&#10;&#10;Description automatically generated">
            <a:extLst>
              <a:ext uri="{FF2B5EF4-FFF2-40B4-BE49-F238E27FC236}">
                <a16:creationId xmlns:a16="http://schemas.microsoft.com/office/drawing/2014/main" id="{36EB5FD8-4F1D-97F3-AB62-A97A0FCA73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4" y="3043548"/>
            <a:ext cx="4921956" cy="3691467"/>
          </a:xfrm>
          <a:prstGeom prst="rect">
            <a:avLst/>
          </a:prstGeom>
        </p:spPr>
      </p:pic>
      <p:pic>
        <p:nvPicPr>
          <p:cNvPr id="13" name="Picture 12" descr="A group of people standing next to a truck&#10;&#10;Description automatically generated">
            <a:extLst>
              <a:ext uri="{FF2B5EF4-FFF2-40B4-BE49-F238E27FC236}">
                <a16:creationId xmlns:a16="http://schemas.microsoft.com/office/drawing/2014/main" id="{90218FAB-B69C-05B2-F511-5A2A0EA788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90" y="122985"/>
            <a:ext cx="3564467" cy="26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89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		</a:t>
            </a:r>
            <a:endParaRPr kumimoji="0" lang="en-CA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 rot="10800000">
            <a:off x="1034789" y="414368"/>
            <a:ext cx="3251202" cy="4216400"/>
          </a:xfrm>
          <a:prstGeom prst="roundRect">
            <a:avLst/>
          </a:prstGeom>
          <a:gradFill>
            <a:gsLst>
              <a:gs pos="0">
                <a:srgbClr val="FF5409"/>
              </a:gs>
              <a:gs pos="50000">
                <a:srgbClr val="FF5409"/>
              </a:gs>
              <a:gs pos="100000">
                <a:srgbClr val="672809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4747" y="825730"/>
            <a:ext cx="3511283" cy="1875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Peer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800" b="1" u="sng" dirty="0">
                <a:solidFill>
                  <a:prstClr val="black"/>
                </a:solidFill>
                <a:latin typeface="Calibri"/>
              </a:rPr>
              <a:t>Components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Lato" panose="020F0502020204030203" pitchFamily="34" charset="0"/>
              <a:cs typeface="Trebuchet MS"/>
            </a:endParaRPr>
          </a:p>
        </p:txBody>
      </p:sp>
      <p:pic>
        <p:nvPicPr>
          <p:cNvPr id="11" name="Picture 10" descr="Gray preserver.png"/>
          <p:cNvPicPr>
            <a:picLocks noChangeAspect="1"/>
          </p:cNvPicPr>
          <p:nvPr/>
        </p:nvPicPr>
        <p:blipFill>
          <a:blip r:embed="rId3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575" y="2260563"/>
            <a:ext cx="5386921" cy="54811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BA69AB-AA63-4331-B617-B3F8D82DB23F}"/>
              </a:ext>
            </a:extLst>
          </p:cNvPr>
          <p:cNvSpPr txBox="1"/>
          <p:nvPr/>
        </p:nvSpPr>
        <p:spPr>
          <a:xfrm>
            <a:off x="5120640" y="754380"/>
            <a:ext cx="229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CA" sz="2400" dirty="0">
                <a:solidFill>
                  <a:schemeClr val="bg1"/>
                </a:solidFill>
              </a:rPr>
              <a:t>Program Structure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0E0379-6299-43A1-808C-2331429BA473}"/>
              </a:ext>
            </a:extLst>
          </p:cNvPr>
          <p:cNvSpPr txBox="1"/>
          <p:nvPr/>
        </p:nvSpPr>
        <p:spPr>
          <a:xfrm>
            <a:off x="7459417" y="714243"/>
            <a:ext cx="4206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History – Stakeholders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Elements of the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Funding</a:t>
            </a:r>
          </a:p>
          <a:p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92BCD6-CB34-4217-B4C8-DB3EFD6EB986}"/>
              </a:ext>
            </a:extLst>
          </p:cNvPr>
          <p:cNvSpPr txBox="1"/>
          <p:nvPr/>
        </p:nvSpPr>
        <p:spPr>
          <a:xfrm>
            <a:off x="5146884" y="1949413"/>
            <a:ext cx="2068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en-CA" sz="2400" dirty="0">
                <a:solidFill>
                  <a:schemeClr val="bg1"/>
                </a:solidFill>
              </a:rPr>
              <a:t>2.  Peer Training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172361-0323-4780-A16B-CE5EF99EA62E}"/>
              </a:ext>
            </a:extLst>
          </p:cNvPr>
          <p:cNvSpPr txBox="1"/>
          <p:nvPr/>
        </p:nvSpPr>
        <p:spPr>
          <a:xfrm>
            <a:off x="7459417" y="1936196"/>
            <a:ext cx="3897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ICISF Core courses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2 Annual face to face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Monthly conference calls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12EC66-2E72-47AE-87A6-8A52BCDD3DD1}"/>
              </a:ext>
            </a:extLst>
          </p:cNvPr>
          <p:cNvSpPr txBox="1"/>
          <p:nvPr/>
        </p:nvSpPr>
        <p:spPr>
          <a:xfrm>
            <a:off x="5109424" y="3542376"/>
            <a:ext cx="2228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en-CA" sz="2400" dirty="0">
                <a:solidFill>
                  <a:schemeClr val="bg1"/>
                </a:solidFill>
              </a:rPr>
              <a:t>Promotion &amp;</a:t>
            </a:r>
          </a:p>
          <a:p>
            <a:pPr marL="358775" indent="-358775"/>
            <a:r>
              <a:rPr lang="en-CA" sz="2400" dirty="0">
                <a:solidFill>
                  <a:schemeClr val="bg1"/>
                </a:solidFill>
              </a:rPr>
              <a:t>     Prevention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494744-D165-45DE-9F0A-CA6261175A21}"/>
              </a:ext>
            </a:extLst>
          </p:cNvPr>
          <p:cNvSpPr txBox="1"/>
          <p:nvPr/>
        </p:nvSpPr>
        <p:spPr>
          <a:xfrm>
            <a:off x="7463645" y="3505856"/>
            <a:ext cx="3632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E &amp; A 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E &amp; A awareness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Promotional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Social Media presence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42CFB8-FE59-40AA-9C99-CD5871E52336}"/>
              </a:ext>
            </a:extLst>
          </p:cNvPr>
          <p:cNvSpPr txBox="1"/>
          <p:nvPr/>
        </p:nvSpPr>
        <p:spPr>
          <a:xfrm>
            <a:off x="5169477" y="5174441"/>
            <a:ext cx="2294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4.  Interventions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AC3F04-6C19-46F0-B03F-93AF4AC57DCF}"/>
              </a:ext>
            </a:extLst>
          </p:cNvPr>
          <p:cNvSpPr txBox="1"/>
          <p:nvPr/>
        </p:nvSpPr>
        <p:spPr>
          <a:xfrm>
            <a:off x="7463646" y="5226090"/>
            <a:ext cx="3632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 err="1">
                <a:solidFill>
                  <a:schemeClr val="bg1"/>
                </a:solidFill>
              </a:rPr>
              <a:t>RiT’s</a:t>
            </a:r>
            <a:r>
              <a:rPr lang="en-CA" sz="2400" dirty="0">
                <a:solidFill>
                  <a:schemeClr val="bg1"/>
                </a:solidFill>
              </a:rPr>
              <a:t>, CMB, CISD, 1 –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Follow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Referral as appropriate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35B4213-159D-4E97-A240-D4954F189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87" y="3642643"/>
            <a:ext cx="2637417" cy="25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4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7023"/>
          </a:xfrm>
        </p:spPr>
        <p:txBody>
          <a:bodyPr/>
          <a:lstStyle/>
          <a:p>
            <a:pPr algn="ctr"/>
            <a:r>
              <a:rPr lang="en-C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Why does BCSARA have a CISM program?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60918"/>
            <a:ext cx="5527040" cy="5631347"/>
          </a:xfrm>
        </p:spPr>
        <p:txBody>
          <a:bodyPr>
            <a:normAutofit fontScale="92500" lnSpcReduction="10000"/>
          </a:bodyPr>
          <a:lstStyle/>
          <a:p>
            <a:r>
              <a:rPr lang="en-CA" b="1" dirty="0"/>
              <a:t>3400 volunteers in 78 recognized groups</a:t>
            </a:r>
          </a:p>
          <a:p>
            <a:r>
              <a:rPr lang="en-CA" b="1" dirty="0"/>
              <a:t>1500-2000 SAR callouts annually</a:t>
            </a:r>
          </a:p>
          <a:p>
            <a:r>
              <a:rPr lang="en-CA" b="1" dirty="0"/>
              <a:t>Many body recoveries (avalanche, </a:t>
            </a:r>
            <a:r>
              <a:rPr lang="en-CA" b="1" dirty="0" err="1"/>
              <a:t>swiftwater</a:t>
            </a:r>
            <a:r>
              <a:rPr lang="en-CA" b="1" dirty="0"/>
              <a:t>, flat water, wilderness)</a:t>
            </a:r>
          </a:p>
          <a:p>
            <a:pPr lvl="1"/>
            <a:r>
              <a:rPr lang="en-CA" sz="2600" b="1" dirty="0"/>
              <a:t>Many recoveries involve death by suicide</a:t>
            </a:r>
          </a:p>
          <a:p>
            <a:r>
              <a:rPr lang="en-CA" b="1" dirty="0"/>
              <a:t>Complex and technical nature of search and rescue in BC results in near misses and injuries for SAR volunteers</a:t>
            </a:r>
          </a:p>
          <a:p>
            <a:r>
              <a:rPr lang="en-CA" b="1" dirty="0"/>
              <a:t>4 volunteer fatalities while training or line of duty over 30+ years</a:t>
            </a:r>
          </a:p>
          <a:p>
            <a:r>
              <a:rPr lang="en-CA" b="1" dirty="0"/>
              <a:t>Program in existence since 2007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C28221B-BE6D-462C-9A14-47BF8C412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079" y="935518"/>
            <a:ext cx="5984573" cy="5773241"/>
          </a:xfrm>
          <a:prstGeom prst="rect">
            <a:avLst/>
          </a:prstGeom>
        </p:spPr>
      </p:pic>
      <p:pic>
        <p:nvPicPr>
          <p:cNvPr id="7" name="Picture 6" descr="A person with a star on her face&#10;&#10;Description automatically generated">
            <a:extLst>
              <a:ext uri="{FF2B5EF4-FFF2-40B4-BE49-F238E27FC236}">
                <a16:creationId xmlns:a16="http://schemas.microsoft.com/office/drawing/2014/main" id="{8D12838B-F52F-0876-9C28-1C85C65A8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014" y="729904"/>
            <a:ext cx="3804558" cy="2140064"/>
          </a:xfrm>
          <a:prstGeom prst="rect">
            <a:avLst/>
          </a:prstGeom>
        </p:spPr>
      </p:pic>
      <p:pic>
        <p:nvPicPr>
          <p:cNvPr id="9" name="Picture 8" descr="A monument with a flag in the background&#10;&#10;Description automatically generated">
            <a:extLst>
              <a:ext uri="{FF2B5EF4-FFF2-40B4-BE49-F238E27FC236}">
                <a16:creationId xmlns:a16="http://schemas.microsoft.com/office/drawing/2014/main" id="{D3EDEC26-D8F1-94C6-8EAF-FF9087D978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040" y="2958463"/>
            <a:ext cx="2600960" cy="3899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0"/>
            <a:ext cx="12200467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8468" y="0"/>
            <a:ext cx="12200467" cy="7391400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orelines Script Bold" panose="02000500000000000000" pitchFamily="2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955187" y="0"/>
            <a:ext cx="3860802" cy="6170376"/>
          </a:xfrm>
          <a:prstGeom prst="roundRect">
            <a:avLst/>
          </a:prstGeom>
          <a:gradFill>
            <a:gsLst>
              <a:gs pos="0">
                <a:srgbClr val="FF5409"/>
              </a:gs>
              <a:gs pos="50000">
                <a:srgbClr val="FF5409"/>
              </a:gs>
              <a:gs pos="100000">
                <a:srgbClr val="672809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728" marR="0" lvl="0" indent="0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Tx/>
              <a:buSzPct val="68000"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294637" y="533400"/>
            <a:ext cx="3750130" cy="17187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d-ID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Lato Light" panose="020F0502020204030203" pitchFamily="34" charset="0"/>
              <a:cs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8482AF-4811-4FA6-B06A-3865591E8AB8}"/>
              </a:ext>
            </a:extLst>
          </p:cNvPr>
          <p:cNvSpPr txBox="1"/>
          <p:nvPr/>
        </p:nvSpPr>
        <p:spPr>
          <a:xfrm>
            <a:off x="865651" y="194553"/>
            <a:ext cx="61592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>
                <a:solidFill>
                  <a:schemeClr val="bg1"/>
                </a:solidFill>
                <a:latin typeface="Arial Black" panose="020B0A04020102020204" pitchFamily="34" charset="0"/>
              </a:rPr>
              <a:t>Managing the</a:t>
            </a:r>
          </a:p>
          <a:p>
            <a:r>
              <a:rPr lang="en-CA" sz="5400" dirty="0">
                <a:solidFill>
                  <a:schemeClr val="bg1"/>
                </a:solidFill>
                <a:latin typeface="Arial Black" panose="020B0A04020102020204" pitchFamily="34" charset="0"/>
              </a:rPr>
              <a:t>Program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D0CF2-C205-4A67-927F-28608143A03A}"/>
              </a:ext>
            </a:extLst>
          </p:cNvPr>
          <p:cNvSpPr txBox="1"/>
          <p:nvPr/>
        </p:nvSpPr>
        <p:spPr>
          <a:xfrm>
            <a:off x="7898981" y="1071716"/>
            <a:ext cx="42930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/>
              <a:t>  Steering Committee</a:t>
            </a:r>
          </a:p>
          <a:p>
            <a:r>
              <a:rPr lang="en-CA" dirty="0"/>
              <a:t>         </a:t>
            </a:r>
            <a:r>
              <a:rPr lang="en-CA" sz="2800" dirty="0"/>
              <a:t>Program Coordinator</a:t>
            </a:r>
          </a:p>
          <a:p>
            <a:r>
              <a:rPr lang="en-CA" sz="2800" dirty="0"/>
              <a:t>      HR Person</a:t>
            </a:r>
          </a:p>
          <a:p>
            <a:r>
              <a:rPr lang="en-CA" sz="2800" dirty="0"/>
              <a:t>      Clinical Director</a:t>
            </a:r>
          </a:p>
          <a:p>
            <a:r>
              <a:rPr lang="en-CA" sz="2800" dirty="0"/>
              <a:t>      Training Director</a:t>
            </a:r>
          </a:p>
          <a:p>
            <a:r>
              <a:rPr lang="en-CA" sz="2800" dirty="0"/>
              <a:t>      E&amp;A Committee Chair</a:t>
            </a:r>
          </a:p>
          <a:p>
            <a:r>
              <a:rPr lang="en-CA" sz="2800" dirty="0"/>
              <a:t>      Dispatcher lead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F6E5B1-8CB8-C229-313F-F98A91943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41" y="3800672"/>
            <a:ext cx="577424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25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7488</TotalTime>
  <Words>1658</Words>
  <Application>Microsoft Office PowerPoint</Application>
  <PresentationFormat>Widescreen</PresentationFormat>
  <Paragraphs>249</Paragraphs>
  <Slides>32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Aharoni</vt:lpstr>
      <vt:lpstr>Arial</vt:lpstr>
      <vt:lpstr>Arial Black</vt:lpstr>
      <vt:lpstr>Calibri</vt:lpstr>
      <vt:lpstr>Calibri Light</vt:lpstr>
      <vt:lpstr>Shorelines Script Bold</vt:lpstr>
      <vt:lpstr>Trebuchet MS</vt:lpstr>
      <vt:lpstr>Office Theme</vt:lpstr>
      <vt:lpstr>1_Office Theme</vt:lpstr>
      <vt:lpstr>BCSARA CISM Program</vt:lpstr>
      <vt:lpstr>CISM overview</vt:lpstr>
      <vt:lpstr>What would be a critical incident in your world?</vt:lpstr>
      <vt:lpstr>What do you see as common symptoms of critical incident stress in your world?</vt:lpstr>
      <vt:lpstr>Why build a CISM program? </vt:lpstr>
      <vt:lpstr>Why peer based?</vt:lpstr>
      <vt:lpstr>PowerPoint Presentation</vt:lpstr>
      <vt:lpstr>Why does BCSARA have a CISM program?</vt:lpstr>
      <vt:lpstr>PowerPoint Presentation</vt:lpstr>
      <vt:lpstr>Current Members</vt:lpstr>
      <vt:lpstr>Funding of program</vt:lpstr>
      <vt:lpstr>PowerPoint Presentation</vt:lpstr>
      <vt:lpstr>Recruitment of new peers</vt:lpstr>
      <vt:lpstr>Peer training – 1 year probation </vt:lpstr>
      <vt:lpstr>PowerPoint Presentation</vt:lpstr>
      <vt:lpstr>Education &amp; Awareness sessions</vt:lpstr>
      <vt:lpstr>Education &amp; Awareness sessions</vt:lpstr>
      <vt:lpstr>Education &amp; Awareness sessions</vt:lpstr>
      <vt:lpstr>Promotion/Prevention</vt:lpstr>
      <vt:lpstr>PowerPoint Presentation</vt:lpstr>
      <vt:lpstr>Main Interventions</vt:lpstr>
      <vt:lpstr>Call volume</vt:lpstr>
      <vt:lpstr>How a call out works</vt:lpstr>
      <vt:lpstr>Wise practices…lessons learned</vt:lpstr>
      <vt:lpstr>Wise practices…lessons learned</vt:lpstr>
      <vt:lpstr>Best practices…lessons learned</vt:lpstr>
      <vt:lpstr>PowerPoint Presentation</vt:lpstr>
      <vt:lpstr>Discussion topics in community</vt:lpstr>
      <vt:lpstr>Wanting to start a program?</vt:lpstr>
      <vt:lpstr>Year in Review</vt:lpstr>
      <vt:lpstr>PowerPoint Presentation</vt:lpstr>
      <vt:lpstr>Contacts</vt:lpstr>
    </vt:vector>
  </TitlesOfParts>
  <Company>School District No. 91 (Nechako Lakes)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Mushumanski</dc:creator>
  <cp:lastModifiedBy>Chris Mushumanski</cp:lastModifiedBy>
  <cp:revision>251</cp:revision>
  <cp:lastPrinted>2017-04-18T04:47:52Z</cp:lastPrinted>
  <dcterms:created xsi:type="dcterms:W3CDTF">2015-07-02T22:11:23Z</dcterms:created>
  <dcterms:modified xsi:type="dcterms:W3CDTF">2023-10-24T23:32:41Z</dcterms:modified>
</cp:coreProperties>
</file>